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65" r:id="rId4"/>
    <p:sldId id="266" r:id="rId5"/>
    <p:sldId id="271" r:id="rId6"/>
    <p:sldId id="267" r:id="rId7"/>
    <p:sldId id="26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2A62-F500-464B-9EAE-36982F56ECF0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BF373-D757-4B50-8385-037CB952AE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47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00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37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42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55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35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43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0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9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2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20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36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Master Layout ">
  <p:cSld name="18 Master Layout 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2615165" y="798786"/>
            <a:ext cx="4784118" cy="60592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5819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Master Layout ">
  <p:cSld name="11 Master Layout 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>
            <a:spLocks noGrp="1"/>
          </p:cNvSpPr>
          <p:nvPr>
            <p:ph type="pic" idx="2"/>
          </p:nvPr>
        </p:nvSpPr>
        <p:spPr>
          <a:xfrm>
            <a:off x="2903285" y="0"/>
            <a:ext cx="2781619" cy="3019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>
            <a:spLocks noGrp="1"/>
          </p:cNvSpPr>
          <p:nvPr>
            <p:ph type="pic" idx="3"/>
          </p:nvPr>
        </p:nvSpPr>
        <p:spPr>
          <a:xfrm>
            <a:off x="5885971" y="0"/>
            <a:ext cx="2781619" cy="36883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>
            <a:spLocks noGrp="1"/>
          </p:cNvSpPr>
          <p:nvPr>
            <p:ph type="pic" idx="4"/>
          </p:nvPr>
        </p:nvSpPr>
        <p:spPr>
          <a:xfrm>
            <a:off x="8868657" y="0"/>
            <a:ext cx="2693394" cy="2574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>
            <a:spLocks noGrp="1"/>
          </p:cNvSpPr>
          <p:nvPr>
            <p:ph type="pic" idx="5"/>
          </p:nvPr>
        </p:nvSpPr>
        <p:spPr>
          <a:xfrm>
            <a:off x="5885971" y="3857384"/>
            <a:ext cx="2781619" cy="3019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pic" idx="6"/>
          </p:nvPr>
        </p:nvSpPr>
        <p:spPr>
          <a:xfrm>
            <a:off x="2903285" y="3169664"/>
            <a:ext cx="2781619" cy="36883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7"/>
          </p:nvPr>
        </p:nvSpPr>
        <p:spPr>
          <a:xfrm>
            <a:off x="8868657" y="2793146"/>
            <a:ext cx="2693394" cy="40648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04448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Master Layout ">
  <p:cSld name="1 Master Layout 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>
            <a:spLocks noGrp="1"/>
          </p:cNvSpPr>
          <p:nvPr>
            <p:ph type="pic" idx="2"/>
          </p:nvPr>
        </p:nvSpPr>
        <p:spPr>
          <a:xfrm>
            <a:off x="567559" y="557047"/>
            <a:ext cx="11088413" cy="575967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33588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Master Layout ">
  <p:cSld name="4 Master Layout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1480457" y="0"/>
            <a:ext cx="3624943" cy="54537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>
            <a:spLocks noGrp="1"/>
          </p:cNvSpPr>
          <p:nvPr>
            <p:ph type="pic" idx="3"/>
          </p:nvPr>
        </p:nvSpPr>
        <p:spPr>
          <a:xfrm>
            <a:off x="4045445" y="3351801"/>
            <a:ext cx="2780752" cy="27807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97173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Master Layout ">
  <p:cSld name="5 Master Layout 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>
            <a:spLocks noGrp="1"/>
          </p:cNvSpPr>
          <p:nvPr>
            <p:ph type="pic" idx="2"/>
          </p:nvPr>
        </p:nvSpPr>
        <p:spPr>
          <a:xfrm>
            <a:off x="6083087" y="0"/>
            <a:ext cx="2917371" cy="50557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>
            <a:spLocks noGrp="1"/>
          </p:cNvSpPr>
          <p:nvPr>
            <p:ph type="pic" idx="3"/>
          </p:nvPr>
        </p:nvSpPr>
        <p:spPr>
          <a:xfrm>
            <a:off x="9274629" y="2635624"/>
            <a:ext cx="2917371" cy="42223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34986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Master Layout ">
  <p:cSld name="6 Master Layout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>
            <a:spLocks noGrp="1"/>
          </p:cNvSpPr>
          <p:nvPr>
            <p:ph type="pic" idx="2"/>
          </p:nvPr>
        </p:nvSpPr>
        <p:spPr>
          <a:xfrm>
            <a:off x="435223" y="2065440"/>
            <a:ext cx="2917371" cy="304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>
            <a:spLocks noGrp="1"/>
          </p:cNvSpPr>
          <p:nvPr>
            <p:ph type="pic" idx="3"/>
          </p:nvPr>
        </p:nvSpPr>
        <p:spPr>
          <a:xfrm>
            <a:off x="3729917" y="2070538"/>
            <a:ext cx="3988986" cy="41675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608165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aster Layout ">
  <p:cSld name="7 Master Layout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>
            <a:spLocks noGrp="1"/>
          </p:cNvSpPr>
          <p:nvPr>
            <p:ph type="pic" idx="2"/>
          </p:nvPr>
        </p:nvSpPr>
        <p:spPr>
          <a:xfrm>
            <a:off x="882579" y="1918464"/>
            <a:ext cx="2917371" cy="36631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>
            <a:spLocks noGrp="1"/>
          </p:cNvSpPr>
          <p:nvPr>
            <p:ph type="pic" idx="3"/>
          </p:nvPr>
        </p:nvSpPr>
        <p:spPr>
          <a:xfrm>
            <a:off x="5835579" y="1918464"/>
            <a:ext cx="2917371" cy="36631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34495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Master Layout ">
  <p:cSld name="8 Master Layout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>
            <a:spLocks noGrp="1"/>
          </p:cNvSpPr>
          <p:nvPr>
            <p:ph type="pic" idx="2"/>
          </p:nvPr>
        </p:nvSpPr>
        <p:spPr>
          <a:xfrm>
            <a:off x="5507422" y="391886"/>
            <a:ext cx="2781556" cy="26125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>
            <a:spLocks noGrp="1"/>
          </p:cNvSpPr>
          <p:nvPr>
            <p:ph type="pic" idx="3"/>
          </p:nvPr>
        </p:nvSpPr>
        <p:spPr>
          <a:xfrm>
            <a:off x="5507422" y="3636816"/>
            <a:ext cx="2781556" cy="26125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07503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896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Master Layout ">
  <p:cSld name="9 Master Layout 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>
            <a:spLocks noGrp="1"/>
          </p:cNvSpPr>
          <p:nvPr>
            <p:ph type="pic" idx="2"/>
          </p:nvPr>
        </p:nvSpPr>
        <p:spPr>
          <a:xfrm>
            <a:off x="637838" y="3693806"/>
            <a:ext cx="4514446" cy="316419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97899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Master Layout ">
  <p:cSld name="10 Master Layout 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>
            <a:spLocks noGrp="1"/>
          </p:cNvSpPr>
          <p:nvPr>
            <p:ph type="pic" idx="2"/>
          </p:nvPr>
        </p:nvSpPr>
        <p:spPr>
          <a:xfrm>
            <a:off x="1533168" y="1773045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>
            <a:spLocks noGrp="1"/>
          </p:cNvSpPr>
          <p:nvPr>
            <p:ph type="pic" idx="3"/>
          </p:nvPr>
        </p:nvSpPr>
        <p:spPr>
          <a:xfrm>
            <a:off x="5036577" y="1773044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4"/>
          </p:nvPr>
        </p:nvSpPr>
        <p:spPr>
          <a:xfrm>
            <a:off x="8621626" y="1773044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534615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Master Layout ">
  <p:cSld name="12 Master Layout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>
            <a:spLocks noGrp="1"/>
          </p:cNvSpPr>
          <p:nvPr>
            <p:ph type="pic" idx="2"/>
          </p:nvPr>
        </p:nvSpPr>
        <p:spPr>
          <a:xfrm>
            <a:off x="306084" y="268940"/>
            <a:ext cx="2398698" cy="29199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>
            <a:spLocks noGrp="1"/>
          </p:cNvSpPr>
          <p:nvPr>
            <p:ph type="pic" idx="3"/>
          </p:nvPr>
        </p:nvSpPr>
        <p:spPr>
          <a:xfrm>
            <a:off x="9176018" y="268940"/>
            <a:ext cx="2693394" cy="24435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4"/>
          </p:nvPr>
        </p:nvSpPr>
        <p:spPr>
          <a:xfrm>
            <a:off x="3011503" y="1970085"/>
            <a:ext cx="2424986" cy="26326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pic" idx="5"/>
          </p:nvPr>
        </p:nvSpPr>
        <p:spPr>
          <a:xfrm>
            <a:off x="306084" y="3534654"/>
            <a:ext cx="2398698" cy="30159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pic" idx="6"/>
          </p:nvPr>
        </p:nvSpPr>
        <p:spPr>
          <a:xfrm>
            <a:off x="9176018" y="3027509"/>
            <a:ext cx="2693394" cy="34616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491972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Master Layout ">
  <p:cSld name="13 Master Layout 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>
            <a:spLocks noGrp="1"/>
          </p:cNvSpPr>
          <p:nvPr>
            <p:ph type="pic" idx="2"/>
          </p:nvPr>
        </p:nvSpPr>
        <p:spPr>
          <a:xfrm>
            <a:off x="4732727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>
            <a:spLocks noGrp="1"/>
          </p:cNvSpPr>
          <p:nvPr>
            <p:ph type="pic" idx="3"/>
          </p:nvPr>
        </p:nvSpPr>
        <p:spPr>
          <a:xfrm>
            <a:off x="7497699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>
            <a:spLocks noGrp="1"/>
          </p:cNvSpPr>
          <p:nvPr>
            <p:ph type="pic" idx="4"/>
          </p:nvPr>
        </p:nvSpPr>
        <p:spPr>
          <a:xfrm>
            <a:off x="1967755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5"/>
          </p:nvPr>
        </p:nvSpPr>
        <p:spPr>
          <a:xfrm>
            <a:off x="4732727" y="0"/>
            <a:ext cx="2424986" cy="23436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>
            <a:spLocks noGrp="1"/>
          </p:cNvSpPr>
          <p:nvPr>
            <p:ph type="pic" idx="6"/>
          </p:nvPr>
        </p:nvSpPr>
        <p:spPr>
          <a:xfrm>
            <a:off x="7497699" y="0"/>
            <a:ext cx="2424986" cy="33342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7"/>
          </p:nvPr>
        </p:nvSpPr>
        <p:spPr>
          <a:xfrm>
            <a:off x="1967755" y="-1"/>
            <a:ext cx="2424986" cy="3334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060778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Master Layout ">
  <p:cSld name="14 Master Layout 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1789610" y="0"/>
            <a:ext cx="4206241" cy="30281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pic" idx="3"/>
          </p:nvPr>
        </p:nvSpPr>
        <p:spPr>
          <a:xfrm>
            <a:off x="6530253" y="0"/>
            <a:ext cx="4206241" cy="30281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86708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Master Layout ">
  <p:cSld name="17 Master Layout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3599849" y="2024915"/>
            <a:ext cx="8592151" cy="48330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672901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ster Layout">
  <p:cSld name="20 Master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>
            <a:spLocks noGrp="1"/>
          </p:cNvSpPr>
          <p:nvPr>
            <p:ph type="pic" idx="2"/>
          </p:nvPr>
        </p:nvSpPr>
        <p:spPr>
          <a:xfrm>
            <a:off x="8628742" y="2249715"/>
            <a:ext cx="2712295" cy="16546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3"/>
          </p:nvPr>
        </p:nvSpPr>
        <p:spPr>
          <a:xfrm>
            <a:off x="6241144" y="3207657"/>
            <a:ext cx="3389086" cy="20247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19595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Master Layout">
  <p:cSld name="21 Master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>
            <a:spLocks noGrp="1"/>
          </p:cNvSpPr>
          <p:nvPr>
            <p:ph type="pic" idx="2"/>
          </p:nvPr>
        </p:nvSpPr>
        <p:spPr>
          <a:xfrm>
            <a:off x="7761513" y="1186542"/>
            <a:ext cx="3474795" cy="46155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91778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45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0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6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44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7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5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8CAD-F0B3-4418-B016-EC38B3DEEB5D}" type="datetimeFigureOut">
              <a:rPr lang="en-AU" smtClean="0"/>
              <a:t>16/04/2019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9DBA-0752-430D-BB5A-F800FBFACF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4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119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voiceless.org.au/content/dolphins-captivity-0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nap.edu.au/_resources/NAP_website_example_writing_prompt_narrative_The_Box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voiceless.org.au/content/dolphins-captivity-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voiceless.org.au/content/broiler-chicken-welfare-0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nap.edu.au/_resources/NAP_website_example_writing_prompt_narrative_The_Box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voiceless.org.au/content/broiler-chicken-welfare-0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www.voiceless.org.au/content/legal-personhood-0" TargetMode="External"/><Relationship Id="rId4" Type="http://schemas.openxmlformats.org/officeDocument/2006/relationships/hyperlink" Target="https://www.nap.edu.au/_resources/NAP_website_example_writing_prompt_narrative_The_Box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s://www.voiceless.org.au/content/legal-personhood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787495" y="1"/>
            <a:ext cx="3344700" cy="3486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4"/>
          <p:cNvSpPr txBox="1"/>
          <p:nvPr/>
        </p:nvSpPr>
        <p:spPr>
          <a:xfrm>
            <a:off x="6965337" y="4020359"/>
            <a:ext cx="3540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Narrative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LESSON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2400" b="1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Write here, write now!</a:t>
            </a: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24"/>
          <p:cNvSpPr txBox="1"/>
          <p:nvPr/>
        </p:nvSpPr>
        <p:spPr>
          <a:xfrm>
            <a:off x="7944287" y="1096951"/>
            <a:ext cx="358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Navigating 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NAPLAN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/>
            </a:r>
            <a:b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</a:br>
            <a:r>
              <a: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A Voiceless Teaching and Learning Program Years 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7 &amp; 9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 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3679" r="23679"/>
          <a:stretch/>
        </p:blipFill>
        <p:spPr>
          <a:xfrm>
            <a:off x="1475492" y="606488"/>
            <a:ext cx="4784100" cy="60591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02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07955" y="2293332"/>
            <a:ext cx="52935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Today you are going to write a narrative or story. </a:t>
            </a:r>
          </a:p>
          <a:p>
            <a:endParaRPr lang="en-AU" dirty="0"/>
          </a:p>
          <a:p>
            <a:r>
              <a:rPr lang="en-AU" dirty="0" smtClean="0"/>
              <a:t>The idea for your story is “The Dolphin in the Tank”. </a:t>
            </a:r>
          </a:p>
          <a:p>
            <a:endParaRPr lang="en-AU" dirty="0"/>
          </a:p>
          <a:p>
            <a:r>
              <a:rPr lang="en-AU" dirty="0" smtClean="0"/>
              <a:t>Why is there a dolphin inside the tank? </a:t>
            </a:r>
          </a:p>
          <a:p>
            <a:endParaRPr lang="en-AU" dirty="0"/>
          </a:p>
          <a:p>
            <a:r>
              <a:rPr lang="en-AU" dirty="0" smtClean="0"/>
              <a:t>Is the dolphin happy? Is the dolphin upset? </a:t>
            </a:r>
          </a:p>
          <a:p>
            <a:endParaRPr lang="en-AU" dirty="0"/>
          </a:p>
          <a:p>
            <a:r>
              <a:rPr lang="en-AU" dirty="0" smtClean="0"/>
              <a:t>How did the dolphin get there? </a:t>
            </a:r>
          </a:p>
          <a:p>
            <a:endParaRPr lang="en-AU" dirty="0"/>
          </a:p>
          <a:p>
            <a:r>
              <a:rPr lang="en-AU" dirty="0" smtClean="0"/>
              <a:t>What happens in your story if the dolphin is let out of the tank?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</a:t>
            </a:r>
            <a:r>
              <a:rPr lang="en-US" sz="4800" dirty="0">
                <a:solidFill>
                  <a:srgbClr val="FFFFFF"/>
                </a:solidFill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D</a:t>
            </a:r>
            <a:r>
              <a:rPr lang="en-US" sz="4800" dirty="0" smtClean="0">
                <a:solidFill>
                  <a:srgbClr val="FFFFFF"/>
                </a:solidFill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olphin in the Tank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800" dirty="0" smtClean="0">
                <a:hlinkClick r:id="rId4"/>
              </a:rPr>
              <a:t>Adapted and modified from: https://www.nap.edu.au/_resources/NAP_website_example_writing_prompt_narrative_The_Box.pdf</a:t>
            </a:r>
            <a:endParaRPr lang="en-AU" sz="800" dirty="0"/>
          </a:p>
        </p:txBody>
      </p:sp>
      <p:pic>
        <p:nvPicPr>
          <p:cNvPr id="2050" name="Picture 2" descr="Image result for dolphin in tank weanimals jo an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51" y="2293332"/>
            <a:ext cx="4848332" cy="32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85902" y="5286830"/>
            <a:ext cx="211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Photo: We Animals/Jo-Anne Mcarthur</a:t>
            </a:r>
            <a:endParaRPr lang="en-A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233983" y="5821184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6"/>
              </a:rPr>
              <a:t>Dolphins in Captivity Fact Sheet </a:t>
            </a:r>
            <a:r>
              <a:rPr lang="en-AU" sz="1600" dirty="0" smtClean="0">
                <a:solidFill>
                  <a:schemeClr val="tx2"/>
                </a:solidFill>
              </a:rPr>
              <a:t>helpful. </a:t>
            </a:r>
            <a:endParaRPr lang="en-A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95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07954" y="2390320"/>
            <a:ext cx="4622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000" kern="0" dirty="0">
                <a:solidFill>
                  <a:schemeClr val="bg1"/>
                </a:solidFill>
                <a:cs typeface="Arial"/>
                <a:sym typeface="Arial"/>
              </a:rPr>
              <a:t>Write a narrative piece of </a:t>
            </a:r>
            <a:r>
              <a:rPr lang="en-US" sz="2000" kern="0" dirty="0" smtClean="0">
                <a:solidFill>
                  <a:schemeClr val="bg1"/>
                </a:solidFill>
                <a:cs typeface="Arial"/>
                <a:sym typeface="Arial"/>
              </a:rPr>
              <a:t>writing based on this prompt. </a:t>
            </a:r>
            <a:endParaRPr lang="en-US" sz="20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en-US" sz="2000" kern="0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chemeClr val="bg1"/>
                </a:solidFill>
                <a:cs typeface="Arial"/>
                <a:sym typeface="Arial"/>
              </a:rPr>
              <a:t>Remember…</a:t>
            </a:r>
          </a:p>
          <a:p>
            <a:pPr lvl="0">
              <a:buClr>
                <a:srgbClr val="000000"/>
              </a:buClr>
              <a:defRPr/>
            </a:pPr>
            <a:endParaRPr lang="en-US" sz="2000" kern="0" dirty="0" smtClean="0">
              <a:solidFill>
                <a:schemeClr val="bg1"/>
              </a:solidFill>
              <a:cs typeface="Arial"/>
              <a:sym typeface="Arial"/>
            </a:endParaRPr>
          </a:p>
          <a:p>
            <a:pPr marL="742950" lvl="1" indent="-285750">
              <a:buClr>
                <a:schemeClr val="bg1"/>
              </a:buClr>
              <a:buFontTx/>
              <a:buChar char="-"/>
              <a:defRPr/>
            </a:pP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5 </a:t>
            </a:r>
            <a:r>
              <a:rPr lang="en-AU" sz="2000" kern="0" dirty="0">
                <a:solidFill>
                  <a:schemeClr val="bg1"/>
                </a:solidFill>
                <a:cs typeface="Arial"/>
                <a:sym typeface="Arial"/>
              </a:rPr>
              <a:t>minutes </a:t>
            </a: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planning</a:t>
            </a:r>
          </a:p>
          <a:p>
            <a:pPr marL="742950" lvl="1" indent="-285750">
              <a:buClr>
                <a:schemeClr val="bg1"/>
              </a:buClr>
              <a:buFontTx/>
              <a:buChar char="-"/>
              <a:defRPr/>
            </a:pPr>
            <a:endParaRPr lang="en-AU" sz="2000" kern="0" dirty="0" smtClean="0">
              <a:solidFill>
                <a:schemeClr val="bg1"/>
              </a:solidFill>
              <a:cs typeface="Arial"/>
              <a:sym typeface="Arial"/>
            </a:endParaRPr>
          </a:p>
          <a:p>
            <a:pPr marL="742950" lvl="1" indent="-285750">
              <a:buClr>
                <a:schemeClr val="bg1"/>
              </a:buClr>
              <a:buFontTx/>
              <a:buChar char="-"/>
              <a:defRPr/>
            </a:pP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30 </a:t>
            </a:r>
            <a:r>
              <a:rPr lang="en-AU" sz="2000" kern="0" dirty="0">
                <a:solidFill>
                  <a:schemeClr val="bg1"/>
                </a:solidFill>
                <a:cs typeface="Arial"/>
                <a:sym typeface="Arial"/>
              </a:rPr>
              <a:t>minutes </a:t>
            </a: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writing</a:t>
            </a:r>
          </a:p>
          <a:p>
            <a:pPr marL="742950" lvl="1" indent="-285750">
              <a:buClr>
                <a:schemeClr val="bg1"/>
              </a:buClr>
              <a:buFontTx/>
              <a:buChar char="-"/>
              <a:defRPr/>
            </a:pPr>
            <a:endParaRPr lang="en-AU" sz="2000" kern="0" dirty="0" smtClean="0">
              <a:solidFill>
                <a:schemeClr val="bg1"/>
              </a:solidFill>
              <a:cs typeface="Arial"/>
              <a:sym typeface="Arial"/>
            </a:endParaRPr>
          </a:p>
          <a:p>
            <a:pPr marL="742950" lvl="1" indent="-285750">
              <a:buClr>
                <a:schemeClr val="bg1"/>
              </a:buClr>
              <a:buFontTx/>
              <a:buChar char="-"/>
              <a:defRPr/>
            </a:pP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5 </a:t>
            </a:r>
            <a:r>
              <a:rPr lang="en-AU" sz="2000" kern="0" dirty="0">
                <a:solidFill>
                  <a:schemeClr val="bg1"/>
                </a:solidFill>
                <a:cs typeface="Arial"/>
                <a:sym typeface="Arial"/>
              </a:rPr>
              <a:t>minutes </a:t>
            </a:r>
            <a:r>
              <a:rPr lang="en-AU" sz="2000" kern="0" dirty="0" smtClean="0">
                <a:solidFill>
                  <a:schemeClr val="bg1"/>
                </a:solidFill>
                <a:cs typeface="Arial"/>
                <a:sym typeface="Arial"/>
              </a:rPr>
              <a:t>editing</a:t>
            </a:r>
            <a:endParaRPr lang="en-US" sz="2000" kern="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Dolphin in the Tank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9" name="Picture 2" descr="Image result for dolphin in tank weanimals jo a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51" y="2293332"/>
            <a:ext cx="4848332" cy="32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85902" y="5286830"/>
            <a:ext cx="211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 smtClean="0"/>
              <a:t>Photo: We Animals/Jo-Anne Mcarthur</a:t>
            </a:r>
            <a:endParaRPr lang="en-A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3983" y="5821184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5"/>
              </a:rPr>
              <a:t>Dolphins in Captivity Fact Sheet </a:t>
            </a:r>
            <a:r>
              <a:rPr lang="en-AU" sz="1600" dirty="0" smtClean="0">
                <a:solidFill>
                  <a:schemeClr val="tx2"/>
                </a:solidFill>
              </a:rPr>
              <a:t>helpful. </a:t>
            </a:r>
            <a:endParaRPr lang="en-A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82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2384096" y="3115511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Additional writing prompts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197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802447" y="2502741"/>
            <a:ext cx="57741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Today you are going to write a narrative or story. </a:t>
            </a:r>
          </a:p>
          <a:p>
            <a:endParaRPr lang="en-AU" dirty="0"/>
          </a:p>
          <a:p>
            <a:r>
              <a:rPr lang="en-AU" dirty="0" smtClean="0"/>
              <a:t>The idea for your story is “The Chicken in the Shed”. </a:t>
            </a:r>
          </a:p>
          <a:p>
            <a:endParaRPr lang="en-AU" dirty="0"/>
          </a:p>
          <a:p>
            <a:r>
              <a:rPr lang="en-AU" dirty="0" smtClean="0"/>
              <a:t>Why are there chickens in the shed? </a:t>
            </a:r>
          </a:p>
          <a:p>
            <a:endParaRPr lang="en-AU" dirty="0"/>
          </a:p>
          <a:p>
            <a:r>
              <a:rPr lang="en-AU" dirty="0" smtClean="0"/>
              <a:t>How do they feel? Do they interact with each other? </a:t>
            </a:r>
          </a:p>
          <a:p>
            <a:endParaRPr lang="en-AU" dirty="0"/>
          </a:p>
          <a:p>
            <a:r>
              <a:rPr lang="en-AU" dirty="0" smtClean="0"/>
              <a:t>Why are they there? </a:t>
            </a:r>
          </a:p>
          <a:p>
            <a:endParaRPr lang="en-AU" dirty="0"/>
          </a:p>
          <a:p>
            <a:r>
              <a:rPr lang="en-AU" dirty="0" smtClean="0"/>
              <a:t>What happens in your story if the chickens go outside?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Chicken in the Shed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800" dirty="0" smtClean="0">
                <a:hlinkClick r:id="rId4"/>
              </a:rPr>
              <a:t>Adapted and modified from: https://www.nap.edu.au/_resources/NAP_website_example_writing_prompt_narrative_The_Box.pdf</a:t>
            </a:r>
            <a:endParaRPr lang="en-AU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02" y="2110768"/>
            <a:ext cx="4708392" cy="353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3983" y="5821184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6"/>
              </a:rPr>
              <a:t>Broiler Chicken Welfare Fact Sheet</a:t>
            </a:r>
            <a:r>
              <a:rPr lang="en-AU" sz="1600" dirty="0" smtClean="0">
                <a:solidFill>
                  <a:schemeClr val="tx2"/>
                </a:solidFill>
              </a:rPr>
              <a:t> helpful. </a:t>
            </a:r>
            <a:endParaRPr lang="en-A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92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07954" y="2390320"/>
            <a:ext cx="4622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Write a narrative piece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writing based on this prompt.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30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editing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Chickens in the Shed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02" y="2110768"/>
            <a:ext cx="4708392" cy="3531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3983" y="5821184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5"/>
              </a:rPr>
              <a:t>Broiler Chicken Welfare Fact Sheet</a:t>
            </a:r>
            <a:r>
              <a:rPr lang="en-AU" sz="1600" dirty="0" smtClean="0">
                <a:solidFill>
                  <a:schemeClr val="tx2"/>
                </a:solidFill>
              </a:rPr>
              <a:t> helpful. </a:t>
            </a:r>
            <a:endParaRPr lang="en-A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6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802447" y="2191940"/>
            <a:ext cx="5774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Today you are going to write a narrative or story. </a:t>
            </a:r>
          </a:p>
          <a:p>
            <a:endParaRPr lang="en-AU" dirty="0"/>
          </a:p>
          <a:p>
            <a:r>
              <a:rPr lang="en-AU" dirty="0" smtClean="0"/>
              <a:t>The idea for your story is “The Chimp in the Circus”. </a:t>
            </a:r>
          </a:p>
          <a:p>
            <a:endParaRPr lang="en-AU" dirty="0"/>
          </a:p>
          <a:p>
            <a:r>
              <a:rPr lang="en-AU" dirty="0" smtClean="0"/>
              <a:t>Why is the chimpanzee in the circus? Why is he kept in a cage? </a:t>
            </a:r>
          </a:p>
          <a:p>
            <a:endParaRPr lang="en-AU" dirty="0"/>
          </a:p>
          <a:p>
            <a:r>
              <a:rPr lang="en-AU" dirty="0" smtClean="0"/>
              <a:t>How does the chimpanzee feel? </a:t>
            </a:r>
          </a:p>
          <a:p>
            <a:endParaRPr lang="en-AU" dirty="0"/>
          </a:p>
          <a:p>
            <a:r>
              <a:rPr lang="en-AU" dirty="0" smtClean="0"/>
              <a:t>Why is he there? </a:t>
            </a:r>
          </a:p>
          <a:p>
            <a:endParaRPr lang="en-AU" dirty="0"/>
          </a:p>
          <a:p>
            <a:r>
              <a:rPr lang="en-AU" dirty="0" smtClean="0"/>
              <a:t>What happens in your story if he escapes the circus?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Chimp in the Circus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800" dirty="0" smtClean="0">
                <a:hlinkClick r:id="rId4"/>
              </a:rPr>
              <a:t>Adapted and modified from: https://www.nap.edu.au/_resources/NAP_website_example_writing_prompt_narrative_The_Box.pdf</a:t>
            </a:r>
            <a:endParaRPr lang="en-A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233983" y="5821184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5"/>
              </a:rPr>
              <a:t>Legal Personhood Fact Sheet </a:t>
            </a:r>
            <a:r>
              <a:rPr lang="en-AU" sz="1600" dirty="0" smtClean="0">
                <a:solidFill>
                  <a:schemeClr val="tx2"/>
                </a:solidFill>
              </a:rPr>
              <a:t>helpful. </a:t>
            </a:r>
            <a:endParaRPr lang="en-AU" sz="1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46" y="2788024"/>
            <a:ext cx="4128248" cy="2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10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07954" y="2390320"/>
            <a:ext cx="4622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Write a narrative piece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writing based on this prompt.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planning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30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writing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Tx/>
              <a:buFontTx/>
              <a:buChar char="-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minutes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editing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619D-17E4-6D48-832F-9E4623E715CE}"/>
              </a:ext>
            </a:extLst>
          </p:cNvPr>
          <p:cNvSpPr txBox="1"/>
          <p:nvPr/>
        </p:nvSpPr>
        <p:spPr>
          <a:xfrm>
            <a:off x="802447" y="671250"/>
            <a:ext cx="96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  <a:sym typeface="Arial"/>
              </a:rPr>
              <a:t>The Chimp in the Circus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3983" y="5423480"/>
            <a:ext cx="406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2"/>
                </a:solidFill>
              </a:rPr>
              <a:t>Hint: you may find the </a:t>
            </a:r>
            <a:r>
              <a:rPr lang="en-AU" sz="1600" dirty="0" smtClean="0">
                <a:solidFill>
                  <a:schemeClr val="tx2"/>
                </a:solidFill>
                <a:hlinkClick r:id="rId4"/>
              </a:rPr>
              <a:t>Legal Personhood Fact Sheet </a:t>
            </a:r>
            <a:r>
              <a:rPr lang="en-AU" sz="1600" dirty="0" smtClean="0">
                <a:solidFill>
                  <a:schemeClr val="tx2"/>
                </a:solidFill>
              </a:rPr>
              <a:t>helpful. </a:t>
            </a:r>
            <a:endParaRPr lang="en-AU" sz="16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46" y="2390320"/>
            <a:ext cx="4128248" cy="2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8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PE colours ">
      <a:dk1>
        <a:srgbClr val="FFFFFF"/>
      </a:dk1>
      <a:lt1>
        <a:srgbClr val="FEFFFF"/>
      </a:lt1>
      <a:dk2>
        <a:srgbClr val="0E95B6"/>
      </a:dk2>
      <a:lt2>
        <a:srgbClr val="FEC215"/>
      </a:lt2>
      <a:accent1>
        <a:srgbClr val="97D8E8"/>
      </a:accent1>
      <a:accent2>
        <a:srgbClr val="37C2D9"/>
      </a:accent2>
      <a:accent3>
        <a:srgbClr val="FEFFFF"/>
      </a:accent3>
      <a:accent4>
        <a:srgbClr val="36C1D9"/>
      </a:accent4>
      <a:accent5>
        <a:srgbClr val="96D7E8"/>
      </a:accent5>
      <a:accent6>
        <a:srgbClr val="F1EADE"/>
      </a:accent6>
      <a:hlink>
        <a:srgbClr val="FEFFFF"/>
      </a:hlink>
      <a:folHlink>
        <a:srgbClr val="FEC2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68484AC18F84AB6B146E13D54B2B9" ma:contentTypeVersion="10" ma:contentTypeDescription="Create a new document." ma:contentTypeScope="" ma:versionID="c116fb30c468f8fa129798bf4fc15343">
  <xsd:schema xmlns:xsd="http://www.w3.org/2001/XMLSchema" xmlns:xs="http://www.w3.org/2001/XMLSchema" xmlns:p="http://schemas.microsoft.com/office/2006/metadata/properties" xmlns:ns2="0cd3f21f-a2bb-4ed4-9d8d-3c58a2f2b23c" xmlns:ns3="47423647-20e4-40f7-b7e4-88517e93da40" targetNamespace="http://schemas.microsoft.com/office/2006/metadata/properties" ma:root="true" ma:fieldsID="6a730b23f32b3e050ef975b98c4f00fe" ns2:_="" ns3:_="">
    <xsd:import namespace="0cd3f21f-a2bb-4ed4-9d8d-3c58a2f2b23c"/>
    <xsd:import namespace="47423647-20e4-40f7-b7e4-88517e93d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3f21f-a2bb-4ed4-9d8d-3c58a2f2b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23647-20e4-40f7-b7e4-88517e93d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71B6D-959E-4256-AD84-9C5BAFF5A241}"/>
</file>

<file path=customXml/itemProps2.xml><?xml version="1.0" encoding="utf-8"?>
<ds:datastoreItem xmlns:ds="http://schemas.openxmlformats.org/officeDocument/2006/customXml" ds:itemID="{C682C4A4-89DD-4D25-9F8F-D3BF000CECEE}"/>
</file>

<file path=customXml/itemProps3.xml><?xml version="1.0" encoding="utf-8"?>
<ds:datastoreItem xmlns:ds="http://schemas.openxmlformats.org/officeDocument/2006/customXml" ds:itemID="{1AD20964-E36C-4A3E-9704-6B2604BA76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Caveat</vt:lpstr>
      <vt:lpstr>Helvetica</vt:lpstr>
      <vt:lpstr>Helvetica Neue</vt:lpstr>
      <vt:lpstr>Roboto Slab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2019-04-16T07:15:39Z</dcterms:created>
  <dcterms:modified xsi:type="dcterms:W3CDTF">2019-04-16T07:15:42Z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0x01010087968484AC18F84AB6B146E13D54B2B9</vt:lpwstr>
  </property>
</Properties>
</file>